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0" r:id="rId7"/>
    <p:sldId id="262" r:id="rId8"/>
    <p:sldId id="263" r:id="rId9"/>
    <p:sldId id="267" r:id="rId10"/>
    <p:sldId id="261" r:id="rId11"/>
    <p:sldId id="269" r:id="rId12"/>
    <p:sldId id="270" r:id="rId13"/>
    <p:sldId id="271" r:id="rId14"/>
    <p:sldId id="272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B40"/>
    <a:srgbClr val="B70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7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CF3DA-3BEB-43C2-B968-7D66489D8114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7DD2A-14A3-4B06-A10A-765768613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3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E22B-BF34-4185-9634-16F7D030BC1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18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E22B-BF34-4185-9634-16F7D030BC1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21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Applicability to PASS?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E22B-BF34-4185-9634-16F7D030BC1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92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E22B-BF34-4185-9634-16F7D030BC1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9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E22B-BF34-4185-9634-16F7D030BC1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0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CE22B-BF34-4185-9634-16F7D030BC1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8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aoUIt7D0e8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blogs.shu.ac.uk/achieve/listening-rooms/?doing_wp_cron=1549441496.477456092834472656250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0309877X.2018.1541977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0309877X.2018.1541977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15816" y="2420888"/>
            <a:ext cx="622818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Listening Rooms as Development Tools</a:t>
            </a:r>
            <a:r>
              <a:rPr lang="en-GB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/>
            </a:r>
            <a:br>
              <a:rPr lang="en-GB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</a:br>
            <a: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Nichola Cadet, SHU, Senior Lecturer @</a:t>
            </a:r>
            <a:r>
              <a:rPr lang="en-GB" i="1" kern="1800" dirty="0" err="1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nicholacadet</a:t>
            </a:r>
            <a: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/>
            </a:r>
            <a:b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</a:br>
            <a: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Jessica Scott, 2</a:t>
            </a:r>
            <a:r>
              <a:rPr lang="en-GB" i="1" kern="1800" baseline="300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nd</a:t>
            </a:r>
            <a: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 year student researcher</a:t>
            </a:r>
            <a:r>
              <a:rPr lang="en-GB" sz="2000" dirty="0">
                <a:ea typeface="MS Mincho"/>
              </a:rPr>
              <a:t/>
            </a:r>
            <a:br>
              <a:rPr lang="en-GB" sz="2000" dirty="0">
                <a:ea typeface="MS Mincho"/>
              </a:rPr>
            </a:b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43808" y="2348880"/>
            <a:ext cx="0" cy="1008112"/>
          </a:xfrm>
          <a:prstGeom prst="line">
            <a:avLst/>
          </a:prstGeom>
          <a:ln w="31750">
            <a:solidFill>
              <a:srgbClr val="B70D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385816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taffhome.hallam.shu.ac.uk\STAFFHOME2\c\dsnc\MyWork\My Pictures\confide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535"/>
            <a:ext cx="9144000" cy="514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1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taffhome.hallam.shu.ac.uk\STAFFHOME2\c\dsnc\MyWork\My Pictures\journ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535"/>
            <a:ext cx="9144000" cy="514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2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40725" cy="3384376"/>
          </a:xfrm>
        </p:spPr>
        <p:txBody>
          <a:bodyPr>
            <a:normAutofit fontScale="92500" lnSpcReduction="20000"/>
          </a:bodyPr>
          <a:lstStyle/>
          <a:p>
            <a:pPr algn="l"/>
            <a:endParaRPr lang="en-GB" sz="2200" dirty="0" smtClean="0">
              <a:solidFill>
                <a:schemeClr val="tx1"/>
              </a:solidFill>
              <a:latin typeface="+mj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Best way to do it :)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Forgot we was being recorded at some point but </a:t>
            </a:r>
            <a:r>
              <a:rPr lang="en-GB" sz="2200" dirty="0" err="1">
                <a:solidFill>
                  <a:schemeClr val="tx1"/>
                </a:solidFill>
              </a:rPr>
              <a:t>i</a:t>
            </a:r>
            <a:r>
              <a:rPr lang="en-GB" sz="2200" dirty="0">
                <a:solidFill>
                  <a:schemeClr val="tx1"/>
                </a:solidFill>
              </a:rPr>
              <a:t> feel like interviews/surveys wouldn't have got that sort of information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Really good; didn't feel anxious and I was more honest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Informal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I liked having the prompts; made it easier to know what to talk about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Less pressure and no interviewer effect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Fun, reduces any stress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The casual vibe and ability to go off topic</a:t>
            </a:r>
          </a:p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299" y="83339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Feedback from participants: </a:t>
            </a:r>
            <a:r>
              <a:rPr lang="en-GB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/>
            </a:r>
            <a:br>
              <a:rPr lang="en-GB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</a:br>
            <a: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Process</a:t>
            </a:r>
            <a:r>
              <a:rPr lang="en-GB" sz="2000" dirty="0" smtClean="0">
                <a:ea typeface="MS Mincho"/>
              </a:rPr>
              <a:t/>
            </a:r>
            <a:br>
              <a:rPr lang="en-GB" sz="2000" dirty="0" smtClean="0">
                <a:ea typeface="MS Mincho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1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40725" cy="3384376"/>
          </a:xfrm>
        </p:spPr>
        <p:txBody>
          <a:bodyPr>
            <a:normAutofit/>
          </a:bodyPr>
          <a:lstStyle/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299" y="833398"/>
            <a:ext cx="9144000" cy="1470025"/>
          </a:xfrm>
        </p:spPr>
        <p:txBody>
          <a:bodyPr>
            <a:normAutofit/>
          </a:bodyPr>
          <a:lstStyle/>
          <a:p>
            <a: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Barriers and things to consider</a:t>
            </a:r>
            <a:r>
              <a:rPr lang="en-GB" sz="2000" dirty="0">
                <a:ea typeface="MS Mincho"/>
              </a:rPr>
              <a:t/>
            </a:r>
            <a:br>
              <a:rPr lang="en-GB" sz="2000" dirty="0">
                <a:ea typeface="MS Mincho"/>
              </a:rPr>
            </a:b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95536" y="1916832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Identifying </a:t>
            </a:r>
            <a:r>
              <a:rPr lang="en-GB" sz="2800" dirty="0" smtClean="0"/>
              <a:t>participants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Not having listened to the interviews - emerging </a:t>
            </a:r>
            <a:r>
              <a:rPr lang="en-GB" sz="2800" dirty="0" smtClean="0"/>
              <a:t>themes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Timescales for </a:t>
            </a:r>
            <a:r>
              <a:rPr lang="en-GB" sz="2800" dirty="0" smtClean="0"/>
              <a:t>students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Space for the conversations and facilitating the </a:t>
            </a:r>
            <a:r>
              <a:rPr lang="en-GB" sz="2800" dirty="0" smtClean="0"/>
              <a:t>interviews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Buy-in to analysis (round table)</a:t>
            </a:r>
          </a:p>
        </p:txBody>
      </p:sp>
    </p:spTree>
    <p:extLst>
      <p:ext uri="{BB962C8B-B14F-4D97-AF65-F5344CB8AC3E}">
        <p14:creationId xmlns:p14="http://schemas.microsoft.com/office/powerpoint/2010/main" val="10741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40725" cy="3384376"/>
          </a:xfrm>
        </p:spPr>
        <p:txBody>
          <a:bodyPr>
            <a:normAutofit/>
          </a:bodyPr>
          <a:lstStyle/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GB" sz="2800" dirty="0" smtClean="0"/>
              <a:t>To </a:t>
            </a:r>
            <a:r>
              <a:rPr lang="en-GB" sz="2800" dirty="0"/>
              <a:t>introduce you to the concept of 'the listening </a:t>
            </a:r>
            <a:r>
              <a:rPr lang="en-GB" sz="2800" dirty="0" smtClean="0"/>
              <a:t>room'</a:t>
            </a:r>
          </a:p>
          <a:p>
            <a:pPr algn="l"/>
            <a:r>
              <a:rPr lang="en-GB" sz="2800" dirty="0" smtClean="0"/>
              <a:t>To </a:t>
            </a:r>
            <a:r>
              <a:rPr lang="en-GB" sz="2800" dirty="0"/>
              <a:t>outline the methodology and framework for </a:t>
            </a:r>
            <a:r>
              <a:rPr lang="en-GB" sz="2800" dirty="0" smtClean="0"/>
              <a:t>analysis</a:t>
            </a:r>
          </a:p>
          <a:p>
            <a:pPr algn="l"/>
            <a:r>
              <a:rPr lang="en-GB" sz="2800" dirty="0" smtClean="0"/>
              <a:t>To </a:t>
            </a:r>
            <a:r>
              <a:rPr lang="en-GB" sz="2800" dirty="0"/>
              <a:t>consider questions to be </a:t>
            </a:r>
            <a:r>
              <a:rPr lang="en-GB" sz="2800" dirty="0" smtClean="0"/>
              <a:t>addressed</a:t>
            </a:r>
          </a:p>
          <a:p>
            <a:pPr algn="l"/>
            <a:r>
              <a:rPr lang="en-GB" sz="2800" dirty="0" smtClean="0"/>
              <a:t>To </a:t>
            </a:r>
            <a:r>
              <a:rPr lang="en-GB" sz="2800" dirty="0"/>
              <a:t>identify barriers to participation </a:t>
            </a:r>
          </a:p>
          <a:p>
            <a:pPr algn="l"/>
            <a:endParaRPr lang="en-GB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299" y="83339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Aims of the session</a:t>
            </a:r>
            <a:b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</a:br>
            <a:r>
              <a:rPr lang="en-GB" sz="2000" dirty="0">
                <a:ea typeface="MS Mincho"/>
              </a:rPr>
              <a:t/>
            </a:r>
            <a:br>
              <a:rPr lang="en-GB" sz="2000" dirty="0">
                <a:ea typeface="MS Mincho"/>
              </a:rPr>
            </a:b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38442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0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4365104"/>
            <a:ext cx="295116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40725" cy="3384376"/>
          </a:xfrm>
        </p:spPr>
        <p:txBody>
          <a:bodyPr>
            <a:normAutofit/>
          </a:bodyPr>
          <a:lstStyle/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299" y="833398"/>
            <a:ext cx="9144000" cy="1470025"/>
          </a:xfrm>
        </p:spPr>
        <p:txBody>
          <a:bodyPr>
            <a:normAutofit/>
          </a:bodyPr>
          <a:lstStyle/>
          <a:p>
            <a: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Activity</a:t>
            </a:r>
            <a:r>
              <a:rPr lang="en-GB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/>
            </a:r>
            <a:br>
              <a:rPr lang="en-GB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</a:br>
            <a:r>
              <a:rPr lang="en-GB" i="1" kern="1800" dirty="0" smtClean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>Holiday memories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Place yourself in groups of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Number yourself 1-3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Number 1 come to the front of the room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Numbers 2-3 have a conversation about your favourite holiday memory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38442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9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hlinkClick r:id="rId4"/>
              </a:rPr>
              <a:t>https://blogs.shu.ac.uk/achieve/listening-rooms/?</a:t>
            </a:r>
            <a:r>
              <a:rPr lang="en-GB" sz="2000" dirty="0" smtClean="0">
                <a:hlinkClick r:id="rId4"/>
              </a:rPr>
              <a:t>doing_wp_cron=1549441496.4774560928344726562500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4" name="GaoUIt7D0e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13234" y="1916832"/>
            <a:ext cx="742482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4752528" cy="634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4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40725" cy="3384376"/>
          </a:xfrm>
        </p:spPr>
        <p:txBody>
          <a:bodyPr>
            <a:normAutofit fontScale="92500"/>
          </a:bodyPr>
          <a:lstStyle/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600" dirty="0"/>
              <a:t>‘meta’ level: - how conversations were conducted and how participants navigate their way through the cue cards and the topics.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600" dirty="0"/>
              <a:t>University friends hold conversations with depth, maturity, humour and feeling and are also able to gently probe each other and keep on track.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600" dirty="0"/>
          </a:p>
          <a:p>
            <a:r>
              <a:rPr lang="en-GB" sz="1600" i="1" dirty="0">
                <a:solidFill>
                  <a:schemeClr val="tx2"/>
                </a:solidFill>
              </a:rPr>
              <a:t>the researcher is given a privileged insight into what really matters, and why; in effect, to understand what is important and what everyday experiences are like as a student. </a:t>
            </a:r>
          </a:p>
          <a:p>
            <a:endParaRPr lang="en-GB" sz="1600" dirty="0"/>
          </a:p>
          <a:p>
            <a:r>
              <a:rPr lang="en-GB" sz="1600" dirty="0"/>
              <a:t>Heron, E. (2019) Friendship as method: reflections on a new approach to understanding student experiences in higher education, Journal of Further and Higher Education, DOI: </a:t>
            </a:r>
            <a:r>
              <a:rPr lang="en-GB" sz="1600" dirty="0">
                <a:hlinkClick r:id="rId2"/>
              </a:rPr>
              <a:t>10.1080/0309877X.2018.1541977</a:t>
            </a:r>
            <a:r>
              <a:rPr lang="en-GB" sz="1600" dirty="0"/>
              <a:t> </a:t>
            </a:r>
          </a:p>
          <a:p>
            <a:pPr algn="l"/>
            <a:endParaRPr lang="en-GB" sz="1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299" y="833398"/>
            <a:ext cx="9144000" cy="1470025"/>
          </a:xfrm>
        </p:spPr>
        <p:txBody>
          <a:bodyPr>
            <a:normAutofit/>
          </a:bodyPr>
          <a:lstStyle/>
          <a:p>
            <a:r>
              <a:rPr lang="en-GB" kern="1800" dirty="0" smtClean="0">
                <a:solidFill>
                  <a:srgbClr val="B70D50"/>
                </a:solidFill>
                <a:latin typeface="FS Clerkenwell"/>
                <a:ea typeface="Times New Roman"/>
                <a:cs typeface="Helvetica"/>
              </a:rPr>
              <a:t>Method</a:t>
            </a:r>
            <a:r>
              <a:rPr lang="en-GB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  <a:t/>
            </a:r>
            <a:br>
              <a:rPr lang="en-GB" kern="1800" dirty="0">
                <a:solidFill>
                  <a:srgbClr val="621B40"/>
                </a:solidFill>
                <a:latin typeface="FS Clerkenwell"/>
                <a:ea typeface="Times New Roman"/>
                <a:cs typeface="Helvetica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1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540725" cy="3384376"/>
          </a:xfrm>
        </p:spPr>
        <p:txBody>
          <a:bodyPr>
            <a:normAutofit/>
          </a:bodyPr>
          <a:lstStyle/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GB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299" y="833398"/>
            <a:ext cx="9144000" cy="14700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1916832"/>
            <a:ext cx="5814392" cy="473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One pair of first-year engineers, for example, when discussing whether they ‘felt like engineers’, talk about what they felt to be impenetrable information from their course: ‘I’m still so clueless with everything they [tutors] talk about’ (Annie), which in turn led her friend, Jane, to comment: </a:t>
            </a:r>
          </a:p>
          <a:p>
            <a:endParaRPr lang="en-GB" dirty="0"/>
          </a:p>
          <a:p>
            <a:r>
              <a:rPr lang="en-GB" dirty="0"/>
              <a:t>And I wouldn’t say I belong to the course but I automatically feel like I belong to a wider group of engineers outside of </a:t>
            </a:r>
            <a:r>
              <a:rPr lang="en-GB" dirty="0" err="1"/>
              <a:t>uni</a:t>
            </a:r>
            <a:r>
              <a:rPr lang="en-GB" dirty="0"/>
              <a:t>, especially as a woman engineer.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050" dirty="0"/>
              <a:t>Heron, E. (2019) Friendship as method: reflections on a new approach to understanding student experiences in higher education, Journal of Further and Higher Education, DOI: </a:t>
            </a:r>
            <a:r>
              <a:rPr lang="en-GB" sz="1050" dirty="0">
                <a:hlinkClick r:id="rId2"/>
              </a:rPr>
              <a:t>10.1080/0309877X.2018.1541977</a:t>
            </a:r>
            <a:r>
              <a:rPr lang="en-GB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05" y="1772816"/>
            <a:ext cx="771514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4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 descr="\\staffhome.hallam.shu.ac.uk\STAFFHOME2\c\dsnc\MyWork\My Pictures\becom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535"/>
            <a:ext cx="9144000" cy="514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3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385C17A29D241AC111D4EF3831530" ma:contentTypeVersion="1" ma:contentTypeDescription="Create a new document." ma:contentTypeScope="" ma:versionID="93129006470be40845f4cf2bc6dae6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6C630F-D69D-4163-B1A9-F2338D282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3108A0-C190-4533-B93D-B89C2A1AA9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7850D1-3363-4CE6-9458-17C0DA8E81AC}">
  <ds:schemaRefs>
    <ds:schemaRef ds:uri="http://www.w3.org/XML/1998/namespace"/>
    <ds:schemaRef ds:uri="http://schemas.microsoft.com/sharepoint/v3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</TotalTime>
  <Words>438</Words>
  <Application>Microsoft Office PowerPoint</Application>
  <PresentationFormat>On-screen Show (4:3)</PresentationFormat>
  <Paragraphs>58</Paragraphs>
  <Slides>13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Mincho</vt:lpstr>
      <vt:lpstr>Arial</vt:lpstr>
      <vt:lpstr>Calibri</vt:lpstr>
      <vt:lpstr>FS Clerkenwell</vt:lpstr>
      <vt:lpstr>Helvetica</vt:lpstr>
      <vt:lpstr>Times New Roman</vt:lpstr>
      <vt:lpstr>Blank</vt:lpstr>
      <vt:lpstr>Listening Rooms as Development Tools Nichola Cadet, SHU, Senior Lecturer @nicholacadet Jessica Scott, 2nd year student researcher </vt:lpstr>
      <vt:lpstr>Aims of the session  </vt:lpstr>
      <vt:lpstr>Activity Holiday memories</vt:lpstr>
      <vt:lpstr>https://blogs.shu.ac.uk/achieve/listening-rooms/?doing_wp_cron=1549441496.4774560928344726562500 </vt:lpstr>
      <vt:lpstr>PowerPoint Presentation</vt:lpstr>
      <vt:lpstr>Method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from participants:  Process </vt:lpstr>
      <vt:lpstr>Barriers and things to consider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Justice Week events</dc:title>
  <dc:creator>Sue Bulley</dc:creator>
  <cp:lastModifiedBy>Alison Monge</cp:lastModifiedBy>
  <cp:revision>14</cp:revision>
  <dcterms:created xsi:type="dcterms:W3CDTF">2015-03-10T13:56:29Z</dcterms:created>
  <dcterms:modified xsi:type="dcterms:W3CDTF">2019-06-04T12:50:33Z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0x0101005AC385C17A29D241AC111D4EF3831530</vt:lpwstr>
  </property>
</Properties>
</file>