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793" autoAdjust="0"/>
  </p:normalViewPr>
  <p:slideViewPr>
    <p:cSldViewPr showGuide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Pictures with reflection and blurred</a:t>
            </a:r>
            <a:r>
              <a:rPr lang="en-US" sz="1400" b="1" baseline="0" dirty="0"/>
              <a:t> background</a:t>
            </a:r>
          </a:p>
          <a:p>
            <a:r>
              <a:rPr lang="en-US" sz="1400" b="0" baseline="0" dirty="0"/>
              <a:t>(Basic)</a:t>
            </a:r>
          </a:p>
          <a:p>
            <a:endParaRPr lang="en-US" sz="1400" b="0" baseline="0" dirty="0"/>
          </a:p>
          <a:p>
            <a:r>
              <a:rPr lang="en-US" sz="1200" b="0" baseline="0" dirty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Blank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b="1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060F3E1-275D-4B04-BF2A-A887DDA285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282" y="0"/>
            <a:ext cx="1981200" cy="3352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EA11A672-039E-4646-ACB7-74312F081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00082" y="8965"/>
            <a:ext cx="1981200" cy="15150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xmlns="" id="{D36A8930-EF73-454C-AC9A-0472539A4F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0282" y="3581400"/>
            <a:ext cx="1981200" cy="327435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xmlns="" id="{3D6D20A0-E687-46BD-9397-724FFCEC9D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95600" y="1757082"/>
            <a:ext cx="1981200" cy="3352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xmlns="" id="{BCF2EFE9-3BA9-4E1E-8D8E-954BD73A16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900082" y="5342964"/>
            <a:ext cx="1981200" cy="15150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4F2B4B2E-F17D-467B-B6B3-88493AE5AF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-800099" y="3238500"/>
            <a:ext cx="22860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www.website.com</a:t>
            </a: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xmlns="" id="{15841FC4-7CC6-4441-9C50-7B07BE56E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7800" y="1090332"/>
            <a:ext cx="3576918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CB1B3C60-3C0B-4D5F-921B-88C19984A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58081" y="1905000"/>
            <a:ext cx="3576637" cy="3962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0" r="27180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r="2983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8" r="27578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6390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Using peer learning to increase attainment for underrepresented groups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Kingston University</a:t>
            </a:r>
          </a:p>
          <a:p>
            <a:pPr marL="0" indent="0">
              <a:buNone/>
            </a:pPr>
            <a:r>
              <a:rPr lang="en-GB" sz="1200" dirty="0" smtClean="0"/>
              <a:t>Rebecca Maccabe </a:t>
            </a:r>
          </a:p>
          <a:p>
            <a:pPr marL="0" indent="0">
              <a:buNone/>
            </a:pPr>
            <a:r>
              <a:rPr lang="en-GB" sz="1200" dirty="0" smtClean="0"/>
              <a:t>r.maccabe@kingston.ac.uk</a:t>
            </a:r>
            <a:endParaRPr lang="en-GB" sz="1200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r="6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2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5" r="32135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r="10113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r="29835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r="30262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2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354"/>
          <a:stretch>
            <a:fillRect/>
          </a:stretch>
        </p:blipFill>
        <p:spPr/>
      </p:pic>
      <p:sp>
        <p:nvSpPr>
          <p:cNvPr id="44" name="Title 43">
            <a:extLst>
              <a:ext uri="{FF2B5EF4-FFF2-40B4-BE49-F238E27FC236}">
                <a16:creationId xmlns:a16="http://schemas.microsoft.com/office/drawing/2014/main" xmlns="" id="{3624AE1D-9728-4826-82CA-81024588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</a:t>
            </a: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xmlns="" id="{DCDB8335-079E-4F40-BF00-9F9630934A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58081" y="1916832"/>
            <a:ext cx="3576637" cy="3962400"/>
          </a:xfrm>
        </p:spPr>
        <p:txBody>
          <a:bodyPr/>
          <a:lstStyle/>
          <a:p>
            <a:r>
              <a:rPr lang="en-US" dirty="0" smtClean="0"/>
              <a:t>Post-92 </a:t>
            </a:r>
          </a:p>
          <a:p>
            <a:endParaRPr lang="en-US" dirty="0"/>
          </a:p>
          <a:p>
            <a:r>
              <a:rPr lang="en-US" dirty="0" smtClean="0"/>
              <a:t>Diverse student population </a:t>
            </a:r>
          </a:p>
          <a:p>
            <a:endParaRPr lang="en-US" dirty="0"/>
          </a:p>
          <a:p>
            <a:r>
              <a:rPr lang="en-US" dirty="0" smtClean="0"/>
              <a:t>16,500 students </a:t>
            </a:r>
          </a:p>
          <a:p>
            <a:endParaRPr lang="en-US" dirty="0"/>
          </a:p>
          <a:p>
            <a:r>
              <a:rPr lang="en-US" dirty="0" smtClean="0"/>
              <a:t>4 campuses </a:t>
            </a:r>
          </a:p>
          <a:p>
            <a:endParaRPr lang="en-US" dirty="0"/>
          </a:p>
          <a:p>
            <a:r>
              <a:rPr lang="en-US" dirty="0" smtClean="0"/>
              <a:t>TEF Bronze </a:t>
            </a:r>
          </a:p>
          <a:p>
            <a:endParaRPr lang="en-US" dirty="0"/>
          </a:p>
          <a:p>
            <a:r>
              <a:rPr lang="en-US" dirty="0" smtClean="0"/>
              <a:t>Cost savings </a:t>
            </a:r>
          </a:p>
          <a:p>
            <a:endParaRPr lang="en-US" dirty="0"/>
          </a:p>
          <a:p>
            <a:r>
              <a:rPr lang="en-US" dirty="0" smtClean="0"/>
              <a:t>NSS – London University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r="30279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6390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6390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Participation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58081" y="1905000"/>
            <a:ext cx="3576637" cy="4404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100" dirty="0"/>
              <a:t>Significant gaps </a:t>
            </a:r>
            <a:r>
              <a:rPr lang="en-GB" sz="2100" dirty="0" smtClean="0"/>
              <a:t>in progression </a:t>
            </a:r>
            <a:r>
              <a:rPr lang="en-GB" sz="2100" dirty="0"/>
              <a:t>and/or retention were identified for the following groups</a:t>
            </a:r>
            <a:r>
              <a:rPr lang="en-GB" sz="2100" dirty="0" smtClean="0"/>
              <a:t>:</a:t>
            </a:r>
          </a:p>
          <a:p>
            <a:pPr marL="0" indent="0">
              <a:buNone/>
            </a:pPr>
            <a:endParaRPr lang="en-GB" sz="2100" dirty="0"/>
          </a:p>
          <a:p>
            <a:r>
              <a:rPr lang="en-GB" sz="2100" dirty="0"/>
              <a:t>BME learners </a:t>
            </a:r>
            <a:r>
              <a:rPr lang="en-GB" sz="2100" b="1" dirty="0"/>
              <a:t>(51.6</a:t>
            </a:r>
            <a:r>
              <a:rPr lang="en-GB" sz="2100" b="1" dirty="0" smtClean="0"/>
              <a:t>%)</a:t>
            </a:r>
          </a:p>
          <a:p>
            <a:pPr marL="0" indent="0">
              <a:buNone/>
            </a:pPr>
            <a:endParaRPr lang="en-GB" sz="2100" b="1" dirty="0"/>
          </a:p>
          <a:p>
            <a:r>
              <a:rPr lang="en-GB" sz="2100" dirty="0"/>
              <a:t>Care leavers and learners estranged from their </a:t>
            </a:r>
            <a:r>
              <a:rPr lang="en-GB" sz="2100" dirty="0" smtClean="0"/>
              <a:t>family </a:t>
            </a:r>
            <a:r>
              <a:rPr lang="en-GB" sz="2100" b="1" dirty="0" smtClean="0"/>
              <a:t>(1.2% of new entrants)</a:t>
            </a:r>
          </a:p>
          <a:p>
            <a:pPr marL="0" indent="0">
              <a:buNone/>
            </a:pPr>
            <a:endParaRPr lang="en-GB" sz="2100" b="1" dirty="0"/>
          </a:p>
          <a:p>
            <a:r>
              <a:rPr lang="en-GB" sz="2100" dirty="0"/>
              <a:t>Disabled learners and those with </a:t>
            </a:r>
            <a:r>
              <a:rPr lang="en-GB" sz="2100" dirty="0" smtClean="0"/>
              <a:t>a </a:t>
            </a:r>
            <a:r>
              <a:rPr lang="en-GB" sz="2100" dirty="0" err="1" smtClean="0"/>
              <a:t>SpLD</a:t>
            </a:r>
            <a:r>
              <a:rPr lang="en-GB" sz="2100" dirty="0" smtClean="0"/>
              <a:t> </a:t>
            </a:r>
            <a:r>
              <a:rPr lang="en-GB" sz="2100" b="1" dirty="0" smtClean="0"/>
              <a:t>(13.5%)</a:t>
            </a:r>
          </a:p>
          <a:p>
            <a:pPr marL="0" indent="0">
              <a:buNone/>
            </a:pPr>
            <a:endParaRPr lang="en-GB" sz="2100" b="1" dirty="0"/>
          </a:p>
          <a:p>
            <a:r>
              <a:rPr lang="en-GB" sz="2100" dirty="0"/>
              <a:t>Students from disadvantaged backgrounds and/or with a low household income </a:t>
            </a:r>
            <a:r>
              <a:rPr lang="en-GB" sz="2100" b="1" dirty="0"/>
              <a:t>(63.2</a:t>
            </a:r>
            <a:r>
              <a:rPr lang="en-GB" sz="2100" b="1" dirty="0" smtClean="0"/>
              <a:t>%)</a:t>
            </a:r>
          </a:p>
          <a:p>
            <a:pPr marL="0" indent="0">
              <a:buNone/>
            </a:pPr>
            <a:endParaRPr lang="en-GB" sz="2100" b="1" dirty="0"/>
          </a:p>
          <a:p>
            <a:r>
              <a:rPr lang="en-GB" sz="2100" dirty="0"/>
              <a:t>Clearing entrants </a:t>
            </a:r>
            <a:r>
              <a:rPr lang="en-GB" sz="2100" b="1" dirty="0"/>
              <a:t>(28</a:t>
            </a:r>
            <a:r>
              <a:rPr lang="en-GB" sz="2100" b="1" dirty="0" smtClean="0"/>
              <a:t>%)</a:t>
            </a:r>
          </a:p>
          <a:p>
            <a:pPr marL="0" indent="0">
              <a:buNone/>
            </a:pPr>
            <a:endParaRPr lang="en-GB" sz="2100" b="1" dirty="0"/>
          </a:p>
          <a:p>
            <a:r>
              <a:rPr lang="en-GB" sz="2100" dirty="0"/>
              <a:t>Commuter students </a:t>
            </a:r>
            <a:r>
              <a:rPr lang="en-GB" sz="2100" b="1" dirty="0"/>
              <a:t>(54.6%)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7315"/>
          <a:stretch>
            <a:fillRect/>
          </a:stretch>
        </p:blipFill>
        <p:spPr/>
      </p:pic>
      <p:pic>
        <p:nvPicPr>
          <p:cNvPr id="28" name="Picture Placeholder 27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0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2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1" r="27861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r="950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1" r="27771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989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26 courses (L4 &amp; L5)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Cross-level mentoring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 styles of delivery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200 mentors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Over 1200 mentees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Access funded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Closely aligned to learning, teaching and assessment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r="6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6390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r="27827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943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258081" y="1905000"/>
            <a:ext cx="3576637" cy="4908376"/>
          </a:xfrm>
        </p:spPr>
        <p:txBody>
          <a:bodyPr>
            <a:normAutofit fontScale="62500" lnSpcReduction="20000"/>
          </a:bodyPr>
          <a:lstStyle/>
          <a:p>
            <a:r>
              <a:rPr lang="en-GB" sz="2100" b="1" dirty="0" smtClean="0"/>
              <a:t>80%+ </a:t>
            </a:r>
            <a:r>
              <a:rPr lang="en-GB" sz="2100" dirty="0" smtClean="0"/>
              <a:t>students who participated in the programme fell within the access funded student population</a:t>
            </a:r>
          </a:p>
          <a:p>
            <a:pPr marL="0" indent="0">
              <a:buNone/>
            </a:pPr>
            <a:endParaRPr lang="en-GB" sz="2100" dirty="0" smtClean="0"/>
          </a:p>
          <a:p>
            <a:r>
              <a:rPr lang="en-GB" sz="2100" dirty="0" smtClean="0"/>
              <a:t>Mentors (</a:t>
            </a:r>
            <a:r>
              <a:rPr lang="en-GB" sz="2100" b="1" dirty="0" smtClean="0"/>
              <a:t>15% </a:t>
            </a:r>
            <a:r>
              <a:rPr lang="en-GB" sz="2100" dirty="0" smtClean="0"/>
              <a:t>higher progression rates)</a:t>
            </a:r>
          </a:p>
          <a:p>
            <a:pPr marL="0" indent="0">
              <a:buNone/>
            </a:pPr>
            <a:endParaRPr lang="en-GB" sz="2100" dirty="0" smtClean="0"/>
          </a:p>
          <a:p>
            <a:r>
              <a:rPr lang="en-GB" sz="2100" dirty="0" smtClean="0"/>
              <a:t>Mentees (</a:t>
            </a:r>
            <a:r>
              <a:rPr lang="en-GB" sz="2100" b="1" dirty="0" smtClean="0"/>
              <a:t>8% </a:t>
            </a:r>
            <a:r>
              <a:rPr lang="en-GB" sz="2100" dirty="0" smtClean="0"/>
              <a:t>higher progression rates, despite lower tariff on entry) </a:t>
            </a:r>
          </a:p>
          <a:p>
            <a:pPr marL="0" indent="0">
              <a:buNone/>
            </a:pPr>
            <a:endParaRPr lang="en-GB" sz="2100" dirty="0" smtClean="0"/>
          </a:p>
          <a:p>
            <a:r>
              <a:rPr lang="en-GB" sz="2100" dirty="0" smtClean="0"/>
              <a:t>Engagement in timetabled peer assisted study sessions can have a </a:t>
            </a:r>
            <a:r>
              <a:rPr lang="en-GB" sz="2100" b="1" dirty="0" smtClean="0"/>
              <a:t>20%+ </a:t>
            </a:r>
            <a:r>
              <a:rPr lang="en-GB" sz="2100" dirty="0" smtClean="0"/>
              <a:t>increase on module pass rates</a:t>
            </a:r>
          </a:p>
          <a:p>
            <a:pPr marL="0" indent="0">
              <a:buNone/>
            </a:pPr>
            <a:endParaRPr lang="en-GB" sz="2100" dirty="0" smtClean="0"/>
          </a:p>
          <a:p>
            <a:r>
              <a:rPr lang="en-GB" sz="2100" dirty="0"/>
              <a:t>Commuting students who engaged as an academic </a:t>
            </a:r>
            <a:r>
              <a:rPr lang="en-GB" sz="2100" dirty="0" smtClean="0"/>
              <a:t>mentee had </a:t>
            </a:r>
            <a:r>
              <a:rPr lang="en-GB" sz="2100" b="1" dirty="0" smtClean="0"/>
              <a:t>24% </a:t>
            </a:r>
            <a:r>
              <a:rPr lang="en-GB" sz="2100" dirty="0" smtClean="0"/>
              <a:t>higher progression rates, despite a lower tariff on entry </a:t>
            </a:r>
          </a:p>
          <a:p>
            <a:pPr marL="0" indent="0">
              <a:buNone/>
            </a:pPr>
            <a:endParaRPr lang="en-GB" sz="2100" dirty="0" smtClean="0"/>
          </a:p>
          <a:p>
            <a:r>
              <a:rPr lang="en-GB" sz="2100" dirty="0" smtClean="0"/>
              <a:t>BTEC students who engaged in the programme had </a:t>
            </a:r>
            <a:r>
              <a:rPr lang="en-GB" sz="2100" b="1" dirty="0" smtClean="0"/>
              <a:t>21% </a:t>
            </a:r>
            <a:r>
              <a:rPr lang="en-GB" sz="2100" dirty="0" smtClean="0"/>
              <a:t>higher progression rates than their disengaged counterparts</a:t>
            </a:r>
          </a:p>
          <a:p>
            <a:pPr marL="0" indent="0">
              <a:buNone/>
            </a:pPr>
            <a:endParaRPr lang="en-GB" sz="2100" dirty="0" smtClean="0"/>
          </a:p>
          <a:p>
            <a:r>
              <a:rPr lang="en-GB" sz="2100" b="1" dirty="0" smtClean="0"/>
              <a:t>98.7</a:t>
            </a:r>
            <a:r>
              <a:rPr lang="en-GB" sz="2100" b="1" dirty="0"/>
              <a:t>% </a:t>
            </a:r>
            <a:r>
              <a:rPr lang="en-GB" sz="2100" dirty="0"/>
              <a:t>of mentors enjoyed and felt supported in the role. </a:t>
            </a:r>
          </a:p>
          <a:p>
            <a:endParaRPr lang="en-GB" dirty="0" smtClean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1" r="27831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r="27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44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6341"/>
          <a:stretch>
            <a:fillRect/>
          </a:stretch>
        </p:blipFill>
        <p:spPr/>
      </p:pic>
      <p:pic>
        <p:nvPicPr>
          <p:cNvPr id="24" name="Picture Placeholder 2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r="30301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0052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 smtClean="0"/>
              <a:t>Programme growth (30 courses)</a:t>
            </a:r>
          </a:p>
          <a:p>
            <a:endParaRPr lang="en-GB" dirty="0"/>
          </a:p>
          <a:p>
            <a:r>
              <a:rPr lang="en-GB" dirty="0" smtClean="0"/>
              <a:t>Targeting courses based on the greatest ‘need’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Accurate measure of programme reach</a:t>
            </a:r>
          </a:p>
          <a:p>
            <a:endParaRPr lang="en-GB" dirty="0"/>
          </a:p>
          <a:p>
            <a:r>
              <a:rPr lang="en-GB" dirty="0" smtClean="0"/>
              <a:t>Impact reports (Planning Office)</a:t>
            </a:r>
          </a:p>
          <a:p>
            <a:endParaRPr lang="en-GB" dirty="0"/>
          </a:p>
          <a:p>
            <a:r>
              <a:rPr lang="en-GB" dirty="0" smtClean="0"/>
              <a:t>Student engagement </a:t>
            </a:r>
            <a:endParaRPr lang="en-GB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r="27841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r="28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99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2">
      <a:dk1>
        <a:sysClr val="windowText" lastClr="000000"/>
      </a:dk1>
      <a:lt1>
        <a:sysClr val="window" lastClr="FFFFFF"/>
      </a:lt1>
      <a:dk2>
        <a:srgbClr val="2C3039"/>
      </a:dk2>
      <a:lt2>
        <a:srgbClr val="F4F3DC"/>
      </a:lt2>
      <a:accent1>
        <a:srgbClr val="E0A838"/>
      </a:accent1>
      <a:accent2>
        <a:srgbClr val="FDD463"/>
      </a:accent2>
      <a:accent3>
        <a:srgbClr val="2C3039"/>
      </a:accent3>
      <a:accent4>
        <a:srgbClr val="E6B85F"/>
      </a:accent4>
      <a:accent5>
        <a:srgbClr val="FDD463"/>
      </a:accent5>
      <a:accent6>
        <a:srgbClr val="F4F3DC"/>
      </a:accent6>
      <a:hlink>
        <a:srgbClr val="E6B85F"/>
      </a:hlink>
      <a:folHlink>
        <a:srgbClr val="E6B85F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1881439 - Pictures with reflection and blurred background - NEW.potx" id="{CA682254-BB9A-45A3-9E57-2FEB2C6F040D}" vid="{E2CD1667-0C4B-4C1C-A999-0F1AC1C9D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 with reflection and blurred background</Template>
  <TotalTime>182</TotalTime>
  <Words>1441</Words>
  <Application>Microsoft Office PowerPoint</Application>
  <PresentationFormat>On-screen Show (4:3)</PresentationFormat>
  <Paragraphs>125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</vt:lpstr>
      <vt:lpstr>Office Theme</vt:lpstr>
      <vt:lpstr>Using peer learning to increase attainment for underrepresented groups </vt:lpstr>
      <vt:lpstr>Provider </vt:lpstr>
      <vt:lpstr>Participation </vt:lpstr>
      <vt:lpstr>Programme </vt:lpstr>
      <vt:lpstr>Performance </vt:lpstr>
      <vt:lpstr>Plan </vt:lpstr>
    </vt:vector>
  </TitlesOfParts>
  <Company>Kingston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</dc:title>
  <dc:creator>Maccabe, Rebecca J</dc:creator>
  <cp:lastModifiedBy>Alison Monge</cp:lastModifiedBy>
  <cp:revision>15</cp:revision>
  <dcterms:created xsi:type="dcterms:W3CDTF">2019-05-14T08:42:33Z</dcterms:created>
  <dcterms:modified xsi:type="dcterms:W3CDTF">2019-06-04T13:00:28Z</dcterms:modified>
</cp:coreProperties>
</file>